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nva Sans" panose="020B0604020202020204" charset="0"/>
      <p:regular r:id="rId19"/>
    </p:embeddedFont>
    <p:embeddedFont>
      <p:font typeface="Canva Sans Bold" panose="020B0604020202020204" charset="0"/>
      <p:regular r:id="rId20"/>
    </p:embeddedFont>
    <p:embeddedFont>
      <p:font typeface="Lato 1" panose="020B0604020202020204" charset="0"/>
      <p:regular r:id="rId21"/>
    </p:embeddedFont>
    <p:embeddedFont>
      <p:font typeface="Lato 1 Bold" panose="020B0604020202020204" charset="0"/>
      <p:regular r:id="rId22"/>
    </p:embeddedFont>
    <p:embeddedFont>
      <p:font typeface="Lato 2 Bold" panose="020B0604020202020204" charset="0"/>
      <p:regular r:id="rId23"/>
    </p:embeddedFont>
    <p:embeddedFont>
      <p:font typeface="Sarabun" panose="020B0604020202020204" charset="-34"/>
      <p:regular r:id="rId24"/>
    </p:embeddedFont>
    <p:embeddedFont>
      <p:font typeface="Sarabun Bold" panose="020B0604020202020204" charset="-34"/>
      <p:regular r:id="rId25"/>
    </p:embeddedFont>
    <p:embeddedFont>
      <p:font typeface="Sarabun Light" panose="020B0604020202020204" charset="-3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56.svg"/><Relationship Id="rId7" Type="http://schemas.openxmlformats.org/officeDocument/2006/relationships/image" Target="../media/image60.sv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png"/><Relationship Id="rId11" Type="http://schemas.openxmlformats.org/officeDocument/2006/relationships/image" Target="../media/image64.svg"/><Relationship Id="rId5" Type="http://schemas.openxmlformats.org/officeDocument/2006/relationships/image" Target="../media/image58.svg"/><Relationship Id="rId10" Type="http://schemas.openxmlformats.org/officeDocument/2006/relationships/image" Target="../media/image63.png"/><Relationship Id="rId4" Type="http://schemas.openxmlformats.org/officeDocument/2006/relationships/image" Target="../media/image57.png"/><Relationship Id="rId9" Type="http://schemas.openxmlformats.org/officeDocument/2006/relationships/image" Target="../media/image62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998072" y="9039225"/>
            <a:ext cx="3145928" cy="0"/>
          </a:xfrm>
          <a:prstGeom prst="line">
            <a:avLst/>
          </a:prstGeom>
          <a:ln w="3810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395897" y="5919073"/>
            <a:ext cx="6134531" cy="7655765"/>
            <a:chOff x="0" y="0"/>
            <a:chExt cx="1615679" cy="2016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15679" cy="2016333"/>
            </a:xfrm>
            <a:custGeom>
              <a:avLst/>
              <a:gdLst/>
              <a:ahLst/>
              <a:cxnLst/>
              <a:rect l="l" t="t" r="r" b="b"/>
              <a:pathLst>
                <a:path w="1615679" h="2016333">
                  <a:moveTo>
                    <a:pt x="126202" y="0"/>
                  </a:moveTo>
                  <a:lnTo>
                    <a:pt x="1489477" y="0"/>
                  </a:lnTo>
                  <a:cubicBezTo>
                    <a:pt x="1522947" y="0"/>
                    <a:pt x="1555047" y="13296"/>
                    <a:pt x="1578715" y="36964"/>
                  </a:cubicBezTo>
                  <a:cubicBezTo>
                    <a:pt x="1602383" y="60631"/>
                    <a:pt x="1615679" y="92731"/>
                    <a:pt x="1615679" y="126202"/>
                  </a:cubicBezTo>
                  <a:lnTo>
                    <a:pt x="1615679" y="1890131"/>
                  </a:lnTo>
                  <a:cubicBezTo>
                    <a:pt x="1615679" y="1959830"/>
                    <a:pt x="1559176" y="2016333"/>
                    <a:pt x="1489477" y="2016333"/>
                  </a:cubicBezTo>
                  <a:lnTo>
                    <a:pt x="126202" y="2016333"/>
                  </a:lnTo>
                  <a:cubicBezTo>
                    <a:pt x="56503" y="2016333"/>
                    <a:pt x="0" y="1959830"/>
                    <a:pt x="0" y="1890131"/>
                  </a:cubicBezTo>
                  <a:lnTo>
                    <a:pt x="0" y="126202"/>
                  </a:lnTo>
                  <a:cubicBezTo>
                    <a:pt x="0" y="56503"/>
                    <a:pt x="56503" y="0"/>
                    <a:pt x="126202" y="0"/>
                  </a:cubicBezTo>
                  <a:close/>
                </a:path>
              </a:pathLst>
            </a:custGeom>
            <a:solidFill>
              <a:srgbClr val="C7D1E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15679" cy="205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395897" y="-2847641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201900" y="903922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11463162" y="-5044845"/>
            <a:ext cx="6134531" cy="7655765"/>
            <a:chOff x="0" y="0"/>
            <a:chExt cx="1615679" cy="2016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15679" cy="2016333"/>
            </a:xfrm>
            <a:custGeom>
              <a:avLst/>
              <a:gdLst/>
              <a:ahLst/>
              <a:cxnLst/>
              <a:rect l="l" t="t" r="r" b="b"/>
              <a:pathLst>
                <a:path w="1615679" h="2016333">
                  <a:moveTo>
                    <a:pt x="126202" y="0"/>
                  </a:moveTo>
                  <a:lnTo>
                    <a:pt x="1489477" y="0"/>
                  </a:lnTo>
                  <a:cubicBezTo>
                    <a:pt x="1522947" y="0"/>
                    <a:pt x="1555047" y="13296"/>
                    <a:pt x="1578715" y="36964"/>
                  </a:cubicBezTo>
                  <a:cubicBezTo>
                    <a:pt x="1602383" y="60631"/>
                    <a:pt x="1615679" y="92731"/>
                    <a:pt x="1615679" y="126202"/>
                  </a:cubicBezTo>
                  <a:lnTo>
                    <a:pt x="1615679" y="1890131"/>
                  </a:lnTo>
                  <a:cubicBezTo>
                    <a:pt x="1615679" y="1959830"/>
                    <a:pt x="1559176" y="2016333"/>
                    <a:pt x="1489477" y="2016333"/>
                  </a:cubicBezTo>
                  <a:lnTo>
                    <a:pt x="126202" y="2016333"/>
                  </a:lnTo>
                  <a:cubicBezTo>
                    <a:pt x="56503" y="2016333"/>
                    <a:pt x="0" y="1959830"/>
                    <a:pt x="0" y="1890131"/>
                  </a:cubicBezTo>
                  <a:lnTo>
                    <a:pt x="0" y="126202"/>
                  </a:lnTo>
                  <a:cubicBezTo>
                    <a:pt x="0" y="56503"/>
                    <a:pt x="56503" y="0"/>
                    <a:pt x="126202" y="0"/>
                  </a:cubicBezTo>
                  <a:close/>
                </a:path>
              </a:pathLst>
            </a:custGeom>
            <a:solidFill>
              <a:srgbClr val="C7D1E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615679" cy="2054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11698" y="1752934"/>
            <a:ext cx="8876302" cy="6781133"/>
            <a:chOff x="0" y="0"/>
            <a:chExt cx="26335787" cy="2011946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335735" cy="20119595"/>
            </a:xfrm>
            <a:custGeom>
              <a:avLst/>
              <a:gdLst/>
              <a:ahLst/>
              <a:cxnLst/>
              <a:rect l="l" t="t" r="r" b="b"/>
              <a:pathLst>
                <a:path w="26335735" h="20119595">
                  <a:moveTo>
                    <a:pt x="5846064" y="0"/>
                  </a:moveTo>
                  <a:cubicBezTo>
                    <a:pt x="2617343" y="0"/>
                    <a:pt x="0" y="2617343"/>
                    <a:pt x="0" y="5846064"/>
                  </a:cubicBezTo>
                  <a:lnTo>
                    <a:pt x="0" y="14273530"/>
                  </a:lnTo>
                  <a:cubicBezTo>
                    <a:pt x="0" y="17502124"/>
                    <a:pt x="2617343" y="20119595"/>
                    <a:pt x="5846064" y="20119595"/>
                  </a:cubicBezTo>
                  <a:lnTo>
                    <a:pt x="26335735" y="20119595"/>
                  </a:lnTo>
                  <a:lnTo>
                    <a:pt x="26335735" y="0"/>
                  </a:lnTo>
                  <a:close/>
                </a:path>
              </a:pathLst>
            </a:custGeom>
            <a:blipFill>
              <a:blip r:embed="rId4"/>
              <a:stretch>
                <a:fillRect l="-17908" r="-1790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58653" y="1371022"/>
            <a:ext cx="8115300" cy="350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01"/>
              </a:lnSpc>
            </a:pPr>
            <a:r>
              <a:rPr lang="en-US" sz="6643" b="1">
                <a:solidFill>
                  <a:srgbClr val="000000"/>
                </a:solidFill>
                <a:latin typeface="Lato 1 Bold"/>
                <a:ea typeface="Lato 1 Bold"/>
                <a:cs typeface="Lato 1 Bold"/>
                <a:sym typeface="Lato 1 Bold"/>
              </a:rPr>
              <a:t>POKÉMON GO DATA ANALYSIS</a:t>
            </a:r>
          </a:p>
          <a:p>
            <a:pPr algn="l">
              <a:lnSpc>
                <a:spcPts val="9301"/>
              </a:lnSpc>
            </a:pPr>
            <a:r>
              <a:rPr lang="en-US" sz="6643" b="1">
                <a:solidFill>
                  <a:srgbClr val="000000"/>
                </a:solidFill>
                <a:latin typeface="Lato 1 Bold"/>
                <a:ea typeface="Lato 1 Bold"/>
                <a:cs typeface="Lato 1 Bold"/>
                <a:sym typeface="Lato 1 Bold"/>
              </a:rPr>
              <a:t>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8653" y="5153025"/>
            <a:ext cx="7785424" cy="491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7"/>
              </a:lnSpc>
            </a:pPr>
            <a:r>
              <a:rPr lang="en-US" sz="2997" b="1" spc="-5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Presented by: </a:t>
            </a: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Team 7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C. Randriamampionona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G. Nube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C. Gkoritsas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V. Bera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M. Beyai</a:t>
            </a:r>
          </a:p>
          <a:p>
            <a:pPr algn="just">
              <a:lnSpc>
                <a:spcPts val="3597"/>
              </a:lnSpc>
            </a:pP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D. Acharya</a:t>
            </a:r>
          </a:p>
          <a:p>
            <a:pPr algn="just">
              <a:lnSpc>
                <a:spcPts val="3597"/>
              </a:lnSpc>
            </a:pPr>
            <a:endParaRPr lang="en-US" sz="2997" spc="-5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just">
              <a:lnSpc>
                <a:spcPts val="3597"/>
              </a:lnSpc>
            </a:pPr>
            <a:r>
              <a:rPr lang="en-US" sz="2997" b="1" spc="-5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Date: </a:t>
            </a: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21/2/2025</a:t>
            </a:r>
          </a:p>
          <a:p>
            <a:pPr algn="just">
              <a:lnSpc>
                <a:spcPts val="3597"/>
              </a:lnSpc>
            </a:pPr>
            <a:endParaRPr lang="en-US" sz="2997" spc="-5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just">
              <a:lnSpc>
                <a:spcPts val="3597"/>
              </a:lnSpc>
            </a:pPr>
            <a:r>
              <a:rPr lang="en-US" sz="2997" b="1" spc="-5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Course:</a:t>
            </a:r>
            <a:r>
              <a:rPr lang="en-US" sz="2997" spc="-5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Data-Driven Insights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58619" y="0"/>
            <a:ext cx="9629381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4285251"/>
            <a:ext cx="6407944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9879834"/>
            <a:ext cx="4599695" cy="407166"/>
            <a:chOff x="0" y="0"/>
            <a:chExt cx="3752725" cy="3321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8897562" y="1637301"/>
            <a:ext cx="9390438" cy="6897115"/>
          </a:xfrm>
          <a:custGeom>
            <a:avLst/>
            <a:gdLst/>
            <a:ahLst/>
            <a:cxnLst/>
            <a:rect l="l" t="t" r="r" b="b"/>
            <a:pathLst>
              <a:path w="9390438" h="6897115">
                <a:moveTo>
                  <a:pt x="0" y="0"/>
                </a:moveTo>
                <a:lnTo>
                  <a:pt x="9390438" y="0"/>
                </a:lnTo>
                <a:lnTo>
                  <a:pt x="9390438" y="6897115"/>
                </a:lnTo>
                <a:lnTo>
                  <a:pt x="0" y="6897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43319" y="4686337"/>
            <a:ext cx="8115300" cy="283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7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Churn Rate Calculation –</a:t>
            </a: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We measured how many customers stopped or reduced spending.</a:t>
            </a:r>
          </a:p>
          <a:p>
            <a:pPr marL="539749" lvl="1" indent="-269875" algn="l">
              <a:lnSpc>
                <a:spcPts val="37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Complete Churners –</a:t>
            </a: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Some customers bought in the summer but stopped completely in the fall.</a:t>
            </a:r>
          </a:p>
          <a:p>
            <a:pPr marL="539749" lvl="1" indent="-269875" algn="l">
              <a:lnSpc>
                <a:spcPts val="37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Partial Churners –</a:t>
            </a: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Some customers continued buying but spent much less in the fall.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637301"/>
            <a:ext cx="6407944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Churn Analysis</a:t>
            </a:r>
          </a:p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endParaRPr lang="en-US" sz="7200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0019" y="0"/>
            <a:ext cx="10699192" cy="10587038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549173" y="3857625"/>
            <a:ext cx="754594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0549173" cy="10262770"/>
          </a:xfrm>
          <a:custGeom>
            <a:avLst/>
            <a:gdLst/>
            <a:ahLst/>
            <a:cxnLst/>
            <a:rect l="l" t="t" r="r" b="b"/>
            <a:pathLst>
              <a:path w="10549173" h="10262770">
                <a:moveTo>
                  <a:pt x="0" y="0"/>
                </a:moveTo>
                <a:lnTo>
                  <a:pt x="10549173" y="0"/>
                </a:lnTo>
                <a:lnTo>
                  <a:pt x="10549173" y="10262770"/>
                </a:lnTo>
                <a:lnTo>
                  <a:pt x="0" y="10262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761744" y="4086225"/>
            <a:ext cx="7526256" cy="2736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Key Insights:</a:t>
            </a:r>
          </a:p>
          <a:p>
            <a:pPr algn="l">
              <a:lnSpc>
                <a:spcPts val="3639"/>
              </a:lnSpc>
            </a:pPr>
            <a:endParaRPr lang="en-US" sz="27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younger customers or those with lower incomes might be more likely to leave..</a:t>
            </a:r>
          </a:p>
          <a:p>
            <a:pPr algn="l">
              <a:lnSpc>
                <a:spcPts val="3639"/>
              </a:lnSpc>
            </a:pPr>
            <a:endParaRPr lang="en-US" sz="27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  <a:p>
            <a:pPr algn="l">
              <a:lnSpc>
                <a:spcPts val="3639"/>
              </a:lnSpc>
            </a:pPr>
            <a:endParaRPr lang="en-US" sz="27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61744" y="228600"/>
            <a:ext cx="7333375" cy="337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3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Demographic Impact on Churn</a:t>
            </a:r>
          </a:p>
          <a:p>
            <a:pPr marL="0" lvl="0" indent="0" algn="l">
              <a:lnSpc>
                <a:spcPts val="8879"/>
              </a:lnSpc>
              <a:spcBef>
                <a:spcPct val="0"/>
              </a:spcBef>
            </a:pPr>
            <a:endParaRPr lang="en-US" sz="7399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58619" y="0"/>
            <a:ext cx="9629381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4285251"/>
            <a:ext cx="6407944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9879834"/>
            <a:ext cx="4599695" cy="407166"/>
            <a:chOff x="0" y="0"/>
            <a:chExt cx="3752725" cy="3321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543319" y="7697497"/>
            <a:ext cx="7868862" cy="1527027"/>
          </a:xfrm>
          <a:custGeom>
            <a:avLst/>
            <a:gdLst/>
            <a:ahLst/>
            <a:cxnLst/>
            <a:rect l="l" t="t" r="r" b="b"/>
            <a:pathLst>
              <a:path w="7868862" h="1527027">
                <a:moveTo>
                  <a:pt x="0" y="0"/>
                </a:moveTo>
                <a:lnTo>
                  <a:pt x="7868863" y="0"/>
                </a:lnTo>
                <a:lnTo>
                  <a:pt x="7868863" y="1527027"/>
                </a:lnTo>
                <a:lnTo>
                  <a:pt x="0" y="1527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144000" y="0"/>
            <a:ext cx="8752531" cy="10083417"/>
          </a:xfrm>
          <a:custGeom>
            <a:avLst/>
            <a:gdLst/>
            <a:ahLst/>
            <a:cxnLst/>
            <a:rect l="l" t="t" r="r" b="b"/>
            <a:pathLst>
              <a:path w="8752531" h="10083417">
                <a:moveTo>
                  <a:pt x="0" y="0"/>
                </a:moveTo>
                <a:lnTo>
                  <a:pt x="8752531" y="0"/>
                </a:lnTo>
                <a:lnTo>
                  <a:pt x="8752531" y="10083417"/>
                </a:lnTo>
                <a:lnTo>
                  <a:pt x="0" y="100834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543319" y="4686337"/>
            <a:ext cx="8115300" cy="235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7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Different customer types exhibit varying churn patterns.</a:t>
            </a:r>
          </a:p>
          <a:p>
            <a:pPr marL="539749" lvl="1" indent="-269875" algn="l">
              <a:lnSpc>
                <a:spcPts val="37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Understanding these patterns is crucial for developing target retention strategies </a:t>
            </a:r>
          </a:p>
          <a:p>
            <a:pPr algn="l">
              <a:lnSpc>
                <a:spcPts val="3799"/>
              </a:lnSpc>
            </a:pPr>
            <a:endParaRPr lang="en-US" sz="24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806487"/>
            <a:ext cx="7629919" cy="4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Customer Type and Churn Patterns</a:t>
            </a:r>
          </a:p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endParaRPr lang="en-US" sz="7200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0019" y="0"/>
            <a:ext cx="10699192" cy="10587038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549173" y="3141426"/>
            <a:ext cx="754594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210785"/>
            <a:ext cx="10415823" cy="9740724"/>
          </a:xfrm>
          <a:custGeom>
            <a:avLst/>
            <a:gdLst/>
            <a:ahLst/>
            <a:cxnLst/>
            <a:rect l="l" t="t" r="r" b="b"/>
            <a:pathLst>
              <a:path w="10415823" h="9740724">
                <a:moveTo>
                  <a:pt x="0" y="0"/>
                </a:moveTo>
                <a:lnTo>
                  <a:pt x="10415823" y="0"/>
                </a:lnTo>
                <a:lnTo>
                  <a:pt x="10415823" y="9740723"/>
                </a:lnTo>
                <a:lnTo>
                  <a:pt x="0" y="9740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684780" y="3626773"/>
            <a:ext cx="1666746" cy="1666746"/>
          </a:xfrm>
          <a:custGeom>
            <a:avLst/>
            <a:gdLst/>
            <a:ahLst/>
            <a:cxnLst/>
            <a:rect l="l" t="t" r="r" b="b"/>
            <a:pathLst>
              <a:path w="1666746" h="1666746">
                <a:moveTo>
                  <a:pt x="0" y="0"/>
                </a:moveTo>
                <a:lnTo>
                  <a:pt x="1666746" y="0"/>
                </a:lnTo>
                <a:lnTo>
                  <a:pt x="1666746" y="1666746"/>
                </a:lnTo>
                <a:lnTo>
                  <a:pt x="0" y="16667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761744" y="5769769"/>
            <a:ext cx="1807324" cy="2207419"/>
          </a:xfrm>
          <a:custGeom>
            <a:avLst/>
            <a:gdLst/>
            <a:ahLst/>
            <a:cxnLst/>
            <a:rect l="l" t="t" r="r" b="b"/>
            <a:pathLst>
              <a:path w="1807324" h="2207419">
                <a:moveTo>
                  <a:pt x="0" y="0"/>
                </a:moveTo>
                <a:lnTo>
                  <a:pt x="1807324" y="0"/>
                </a:lnTo>
                <a:lnTo>
                  <a:pt x="1807324" y="2207419"/>
                </a:lnTo>
                <a:lnTo>
                  <a:pt x="0" y="22074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2910341" y="3682400"/>
            <a:ext cx="5572986" cy="502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Fall Bonus was distributed randomly but equally across all customer types segments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834 players churned even after receiving the Fall Bonus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761744" y="485775"/>
            <a:ext cx="7333375" cy="337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3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Fall Bonus Analysis</a:t>
            </a:r>
          </a:p>
          <a:p>
            <a:pPr marL="0" lvl="0" indent="0" algn="l">
              <a:lnSpc>
                <a:spcPts val="8879"/>
              </a:lnSpc>
              <a:spcBef>
                <a:spcPct val="0"/>
              </a:spcBef>
            </a:pPr>
            <a:endParaRPr lang="en-US" sz="7399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58619" y="0"/>
            <a:ext cx="9629381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4285251"/>
            <a:ext cx="6407944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9879834"/>
            <a:ext cx="4599695" cy="407166"/>
            <a:chOff x="0" y="0"/>
            <a:chExt cx="3752725" cy="3321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397876" y="4455035"/>
            <a:ext cx="1261647" cy="1261647"/>
          </a:xfrm>
          <a:custGeom>
            <a:avLst/>
            <a:gdLst/>
            <a:ahLst/>
            <a:cxnLst/>
            <a:rect l="l" t="t" r="r" b="b"/>
            <a:pathLst>
              <a:path w="1261647" h="1261647">
                <a:moveTo>
                  <a:pt x="0" y="0"/>
                </a:moveTo>
                <a:lnTo>
                  <a:pt x="1261648" y="0"/>
                </a:lnTo>
                <a:lnTo>
                  <a:pt x="1261648" y="1261647"/>
                </a:lnTo>
                <a:lnTo>
                  <a:pt x="0" y="12616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219709" y="6031804"/>
            <a:ext cx="1439814" cy="1729507"/>
          </a:xfrm>
          <a:custGeom>
            <a:avLst/>
            <a:gdLst/>
            <a:ahLst/>
            <a:cxnLst/>
            <a:rect l="l" t="t" r="r" b="b"/>
            <a:pathLst>
              <a:path w="1439814" h="1729507">
                <a:moveTo>
                  <a:pt x="0" y="0"/>
                </a:moveTo>
                <a:lnTo>
                  <a:pt x="1439815" y="0"/>
                </a:lnTo>
                <a:lnTo>
                  <a:pt x="1439815" y="1729507"/>
                </a:lnTo>
                <a:lnTo>
                  <a:pt x="0" y="1729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789776" y="7913711"/>
            <a:ext cx="949325" cy="1651000"/>
          </a:xfrm>
          <a:custGeom>
            <a:avLst/>
            <a:gdLst/>
            <a:ahLst/>
            <a:cxnLst/>
            <a:rect l="l" t="t" r="r" b="b"/>
            <a:pathLst>
              <a:path w="949325" h="1651000">
                <a:moveTo>
                  <a:pt x="0" y="0"/>
                </a:moveTo>
                <a:lnTo>
                  <a:pt x="949325" y="0"/>
                </a:lnTo>
                <a:lnTo>
                  <a:pt x="949325" y="1651000"/>
                </a:lnTo>
                <a:lnTo>
                  <a:pt x="0" y="1651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8676060" y="2955466"/>
            <a:ext cx="9611940" cy="5742428"/>
          </a:xfrm>
          <a:custGeom>
            <a:avLst/>
            <a:gdLst/>
            <a:ahLst/>
            <a:cxnLst/>
            <a:rect l="l" t="t" r="r" b="b"/>
            <a:pathLst>
              <a:path w="9611940" h="5742428">
                <a:moveTo>
                  <a:pt x="0" y="0"/>
                </a:moveTo>
                <a:lnTo>
                  <a:pt x="9611940" y="0"/>
                </a:lnTo>
                <a:lnTo>
                  <a:pt x="9611940" y="5742428"/>
                </a:lnTo>
                <a:lnTo>
                  <a:pt x="0" y="57424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2042785" y="4685301"/>
            <a:ext cx="8115300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SOCIAL RAIDERS</a:t>
            </a:r>
          </a:p>
          <a:p>
            <a:pPr algn="l">
              <a:lnSpc>
                <a:spcPts val="3799"/>
              </a:lnSpc>
            </a:pPr>
            <a:endParaRPr lang="en-US" sz="24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3484" y="762000"/>
            <a:ext cx="7629919" cy="4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Churn Prediction Analysis on Social Raiders</a:t>
            </a:r>
          </a:p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endParaRPr lang="en-US" sz="7200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960603" y="7874814"/>
            <a:ext cx="6715456" cy="187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New players churn at a higher rate than older players, highlighting the importance of strong early engagement and retention strategies.</a:t>
            </a:r>
          </a:p>
          <a:p>
            <a:pPr algn="l">
              <a:lnSpc>
                <a:spcPts val="3799"/>
              </a:lnSpc>
            </a:pPr>
            <a:endParaRPr lang="en-US" sz="24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72781" y="6042839"/>
            <a:ext cx="7171219" cy="1403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Receiving a fall bonus lowers churn risk, confirming the value of seasonal promotions</a:t>
            </a:r>
          </a:p>
          <a:p>
            <a:pPr algn="l">
              <a:lnSpc>
                <a:spcPts val="3799"/>
              </a:lnSpc>
            </a:pPr>
            <a:endParaRPr lang="en-US" sz="2499" b="1">
              <a:solidFill>
                <a:srgbClr val="FFFFF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0019" y="0"/>
            <a:ext cx="8748654" cy="10587038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022412" y="1689404"/>
            <a:ext cx="754594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437114" y="117779"/>
            <a:ext cx="6278716" cy="9991763"/>
          </a:xfrm>
          <a:custGeom>
            <a:avLst/>
            <a:gdLst/>
            <a:ahLst/>
            <a:cxnLst/>
            <a:rect l="l" t="t" r="r" b="b"/>
            <a:pathLst>
              <a:path w="6278716" h="9991763">
                <a:moveTo>
                  <a:pt x="0" y="0"/>
                </a:moveTo>
                <a:lnTo>
                  <a:pt x="6278716" y="0"/>
                </a:lnTo>
                <a:lnTo>
                  <a:pt x="6278716" y="9991763"/>
                </a:lnTo>
                <a:lnTo>
                  <a:pt x="0" y="99917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173840" y="3086100"/>
            <a:ext cx="2027560" cy="2027560"/>
          </a:xfrm>
          <a:custGeom>
            <a:avLst/>
            <a:gdLst/>
            <a:ahLst/>
            <a:cxnLst/>
            <a:rect l="l" t="t" r="r" b="b"/>
            <a:pathLst>
              <a:path w="2027560" h="2027560">
                <a:moveTo>
                  <a:pt x="0" y="0"/>
                </a:moveTo>
                <a:lnTo>
                  <a:pt x="2027560" y="0"/>
                </a:lnTo>
                <a:lnTo>
                  <a:pt x="2027560" y="2027560"/>
                </a:lnTo>
                <a:lnTo>
                  <a:pt x="0" y="20275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615381" y="5685160"/>
            <a:ext cx="2814061" cy="2627630"/>
          </a:xfrm>
          <a:custGeom>
            <a:avLst/>
            <a:gdLst/>
            <a:ahLst/>
            <a:cxnLst/>
            <a:rect l="l" t="t" r="r" b="b"/>
            <a:pathLst>
              <a:path w="2814061" h="2627630">
                <a:moveTo>
                  <a:pt x="0" y="0"/>
                </a:moveTo>
                <a:lnTo>
                  <a:pt x="2814062" y="0"/>
                </a:lnTo>
                <a:lnTo>
                  <a:pt x="2814062" y="2627630"/>
                </a:lnTo>
                <a:lnTo>
                  <a:pt x="0" y="26276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1723868" y="3000381"/>
            <a:ext cx="6140924" cy="5312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0"/>
              </a:lnSpc>
            </a:pPr>
            <a:r>
              <a:rPr lang="en-US" sz="20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FOCUS ON SPECIFIC CUSTOMER</a:t>
            </a:r>
          </a:p>
          <a:p>
            <a:pPr algn="l">
              <a:lnSpc>
                <a:spcPts val="3020"/>
              </a:lnSpc>
            </a:pPr>
            <a:r>
              <a:rPr lang="en-US" sz="20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The model does a great job of finding customers most likely to leave, especially in the highest-risk groups. Its accuracy drops in lower-risk groups, showing that focusing on the highest-risk customers is the best way to improve retention.</a:t>
            </a:r>
          </a:p>
          <a:p>
            <a:pPr algn="l">
              <a:lnSpc>
                <a:spcPts val="3020"/>
              </a:lnSpc>
            </a:pPr>
            <a:endParaRPr lang="en-US" sz="20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020"/>
              </a:lnSpc>
            </a:pPr>
            <a:endParaRPr lang="en-US" sz="20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020"/>
              </a:lnSpc>
            </a:pPr>
            <a:r>
              <a:rPr lang="en-US" sz="20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GIVE THE BONUS TO EVERYONE</a:t>
            </a:r>
          </a:p>
          <a:p>
            <a:pPr algn="l">
              <a:lnSpc>
                <a:spcPts val="3020"/>
              </a:lnSpc>
            </a:pPr>
            <a:r>
              <a:rPr lang="en-US" sz="20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The cost of giving the Fall Bonus to a non-churner is set to zero, as it is a virtual product with no significant expense. This allows us to treat every paying customer as a potential churner for optimal marketing strategy.</a:t>
            </a:r>
          </a:p>
          <a:p>
            <a:pPr algn="l">
              <a:lnSpc>
                <a:spcPts val="3020"/>
              </a:lnSpc>
            </a:pPr>
            <a:endParaRPr lang="en-US" sz="20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826517" y="117779"/>
            <a:ext cx="9937735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79"/>
              </a:lnSpc>
              <a:spcBef>
                <a:spcPct val="0"/>
              </a:spcBef>
            </a:pPr>
            <a:r>
              <a:rPr lang="en-US" sz="73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Fall Bonus Analysis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0642" y="0"/>
            <a:ext cx="8147020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299970" y="410784"/>
            <a:ext cx="1694101" cy="1694101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A344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99970" y="3267750"/>
            <a:ext cx="1694101" cy="1694101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A344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299970" y="5830794"/>
            <a:ext cx="1694101" cy="16941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A344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28700" y="2902301"/>
            <a:ext cx="5440169" cy="10764309"/>
            <a:chOff x="0" y="0"/>
            <a:chExt cx="2620010" cy="5184140"/>
          </a:xfrm>
        </p:grpSpPr>
        <p:sp>
          <p:nvSpPr>
            <p:cNvPr id="10" name="Freeform 10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299970" y="8393839"/>
            <a:ext cx="1694101" cy="1694101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A344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Freeform 21"/>
          <p:cNvSpPr/>
          <p:nvPr/>
        </p:nvSpPr>
        <p:spPr>
          <a:xfrm>
            <a:off x="7499356" y="622705"/>
            <a:ext cx="1144664" cy="1187719"/>
          </a:xfrm>
          <a:custGeom>
            <a:avLst/>
            <a:gdLst/>
            <a:ahLst/>
            <a:cxnLst/>
            <a:rect l="l" t="t" r="r" b="b"/>
            <a:pathLst>
              <a:path w="1144664" h="1187719">
                <a:moveTo>
                  <a:pt x="0" y="0"/>
                </a:moveTo>
                <a:lnTo>
                  <a:pt x="1144664" y="0"/>
                </a:lnTo>
                <a:lnTo>
                  <a:pt x="1144664" y="1187720"/>
                </a:lnTo>
                <a:lnTo>
                  <a:pt x="0" y="118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7561846" y="3448640"/>
            <a:ext cx="1167922" cy="1332320"/>
          </a:xfrm>
          <a:custGeom>
            <a:avLst/>
            <a:gdLst/>
            <a:ahLst/>
            <a:cxnLst/>
            <a:rect l="l" t="t" r="r" b="b"/>
            <a:pathLst>
              <a:path w="1167922" h="1332320">
                <a:moveTo>
                  <a:pt x="0" y="0"/>
                </a:moveTo>
                <a:lnTo>
                  <a:pt x="1167922" y="0"/>
                </a:lnTo>
                <a:lnTo>
                  <a:pt x="1167922" y="1332320"/>
                </a:lnTo>
                <a:lnTo>
                  <a:pt x="0" y="13323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7568625" y="6123900"/>
            <a:ext cx="1161143" cy="1161143"/>
          </a:xfrm>
          <a:custGeom>
            <a:avLst/>
            <a:gdLst/>
            <a:ahLst/>
            <a:cxnLst/>
            <a:rect l="l" t="t" r="r" b="b"/>
            <a:pathLst>
              <a:path w="1161143" h="1161143">
                <a:moveTo>
                  <a:pt x="0" y="0"/>
                </a:moveTo>
                <a:lnTo>
                  <a:pt x="1161143" y="0"/>
                </a:lnTo>
                <a:lnTo>
                  <a:pt x="1161143" y="1161143"/>
                </a:lnTo>
                <a:lnTo>
                  <a:pt x="0" y="11611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561846" y="8609646"/>
            <a:ext cx="1284974" cy="1262487"/>
          </a:xfrm>
          <a:custGeom>
            <a:avLst/>
            <a:gdLst/>
            <a:ahLst/>
            <a:cxnLst/>
            <a:rect l="l" t="t" r="r" b="b"/>
            <a:pathLst>
              <a:path w="1284974" h="1262487">
                <a:moveTo>
                  <a:pt x="0" y="0"/>
                </a:moveTo>
                <a:lnTo>
                  <a:pt x="1284974" y="0"/>
                </a:lnTo>
                <a:lnTo>
                  <a:pt x="1284974" y="1262487"/>
                </a:lnTo>
                <a:lnTo>
                  <a:pt x="0" y="1262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2311443" y="4199890"/>
            <a:ext cx="3042849" cy="3001010"/>
          </a:xfrm>
          <a:custGeom>
            <a:avLst/>
            <a:gdLst/>
            <a:ahLst/>
            <a:cxnLst/>
            <a:rect l="l" t="t" r="r" b="b"/>
            <a:pathLst>
              <a:path w="3042849" h="3001010">
                <a:moveTo>
                  <a:pt x="0" y="0"/>
                </a:moveTo>
                <a:lnTo>
                  <a:pt x="3042849" y="0"/>
                </a:lnTo>
                <a:lnTo>
                  <a:pt x="3042849" y="3001010"/>
                </a:lnTo>
                <a:lnTo>
                  <a:pt x="0" y="300101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9632980" y="703909"/>
            <a:ext cx="6729823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Expand Fall Bonus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632980" y="1596084"/>
            <a:ext cx="8655020" cy="955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Offer the fall bonus to all players instead of limiting it.</a:t>
            </a:r>
          </a:p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Boosts engagement for both casual and competitive players.</a:t>
            </a:r>
          </a:p>
          <a:p>
            <a:pPr algn="l">
              <a:lnSpc>
                <a:spcPts val="2599"/>
              </a:lnSpc>
            </a:pPr>
            <a:endParaRPr lang="en-US" sz="19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632980" y="3576915"/>
            <a:ext cx="6729823" cy="626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9"/>
              </a:lnSpc>
            </a:pPr>
            <a:r>
              <a:rPr lang="en-US" sz="38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Winter Returnee Event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632980" y="4380752"/>
            <a:ext cx="7966894" cy="955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Introduce a referral-based event for inactive or new players.</a:t>
            </a:r>
          </a:p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Active players share referral codes and both receive rewards.</a:t>
            </a:r>
          </a:p>
          <a:p>
            <a:pPr algn="l">
              <a:lnSpc>
                <a:spcPts val="2599"/>
              </a:lnSpc>
            </a:pPr>
            <a:endParaRPr lang="en-US" sz="19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9632980" y="5957437"/>
            <a:ext cx="6729823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Enhance Social Engagement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632980" y="6746807"/>
            <a:ext cx="8465254" cy="955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Promote team-based challenges, raids, and community achievements.</a:t>
            </a:r>
          </a:p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Strengthens social interactions and encourages teamwork.</a:t>
            </a:r>
          </a:p>
          <a:p>
            <a:pPr algn="l">
              <a:lnSpc>
                <a:spcPts val="2599"/>
              </a:lnSpc>
            </a:pPr>
            <a:endParaRPr lang="en-US" sz="19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549753" y="7416732"/>
            <a:ext cx="439806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60"/>
              </a:lnSpc>
              <a:spcBef>
                <a:spcPct val="0"/>
              </a:spcBef>
            </a:pPr>
            <a:r>
              <a:rPr lang="en-US" sz="3800" b="1">
                <a:solidFill>
                  <a:srgbClr val="000000"/>
                </a:solidFill>
                <a:latin typeface="Lato 2 Bold"/>
                <a:ea typeface="Lato 2 Bold"/>
                <a:cs typeface="Lato 2 Bold"/>
                <a:sym typeface="Lato 2 Bold"/>
              </a:rPr>
              <a:t>Reccommendations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632980" y="8355739"/>
            <a:ext cx="6729823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Expected Outcome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632980" y="9231364"/>
            <a:ext cx="8465254" cy="955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Higher player retention and reactivation rates.</a:t>
            </a:r>
          </a:p>
          <a:p>
            <a:pPr marL="431799" lvl="1" indent="-215899" algn="l">
              <a:lnSpc>
                <a:spcPts val="25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Stronger player communities and increased in-game purchases.</a:t>
            </a:r>
          </a:p>
          <a:p>
            <a:pPr algn="l">
              <a:lnSpc>
                <a:spcPts val="2599"/>
              </a:lnSpc>
            </a:pPr>
            <a:endParaRPr lang="en-US" sz="19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14368" y="4467225"/>
            <a:ext cx="9917478" cy="134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sz="87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THANK YOU!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14368" y="7690886"/>
            <a:ext cx="9917478" cy="424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sz="2600">
                <a:solidFill>
                  <a:srgbClr val="FFFFFF"/>
                </a:solidFill>
                <a:latin typeface="Lato 1"/>
                <a:ea typeface="Lato 1"/>
                <a:cs typeface="Lato 1"/>
                <a:sym typeface="Lato 1"/>
              </a:rPr>
              <a:t>Group 6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742563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167289" y="981075"/>
            <a:ext cx="39534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165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DATA DRIVEN INSIGHTS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189197" y="953803"/>
            <a:ext cx="10287000" cy="8379393"/>
            <a:chOff x="0" y="0"/>
            <a:chExt cx="3752725" cy="3056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52726" cy="3056825"/>
            </a:xfrm>
            <a:custGeom>
              <a:avLst/>
              <a:gdLst/>
              <a:ahLst/>
              <a:cxnLst/>
              <a:rect l="l" t="t" r="r" b="b"/>
              <a:pathLst>
                <a:path w="3752726" h="3056825">
                  <a:moveTo>
                    <a:pt x="0" y="0"/>
                  </a:moveTo>
                  <a:lnTo>
                    <a:pt x="3752726" y="0"/>
                  </a:lnTo>
                  <a:lnTo>
                    <a:pt x="3752726" y="3056825"/>
                  </a:lnTo>
                  <a:lnTo>
                    <a:pt x="0" y="3056825"/>
                  </a:lnTo>
                  <a:close/>
                </a:path>
              </a:pathLst>
            </a:custGeom>
            <a:solidFill>
              <a:srgbClr val="58699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AutoShape 4"/>
          <p:cNvSpPr/>
          <p:nvPr/>
        </p:nvSpPr>
        <p:spPr>
          <a:xfrm>
            <a:off x="1500093" y="1918690"/>
            <a:ext cx="618674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0074888" y="2729828"/>
            <a:ext cx="7184412" cy="7284233"/>
            <a:chOff x="0" y="0"/>
            <a:chExt cx="1645551" cy="16684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45551" cy="1668414"/>
            </a:xfrm>
            <a:custGeom>
              <a:avLst/>
              <a:gdLst/>
              <a:ahLst/>
              <a:cxnLst/>
              <a:rect l="l" t="t" r="r" b="b"/>
              <a:pathLst>
                <a:path w="1645551" h="1668414">
                  <a:moveTo>
                    <a:pt x="20474" y="0"/>
                  </a:moveTo>
                  <a:lnTo>
                    <a:pt x="1625076" y="0"/>
                  </a:lnTo>
                  <a:cubicBezTo>
                    <a:pt x="1636384" y="0"/>
                    <a:pt x="1645551" y="9167"/>
                    <a:pt x="1645551" y="20474"/>
                  </a:cubicBezTo>
                  <a:lnTo>
                    <a:pt x="1645551" y="1647940"/>
                  </a:lnTo>
                  <a:cubicBezTo>
                    <a:pt x="1645551" y="1659247"/>
                    <a:pt x="1636384" y="1668414"/>
                    <a:pt x="1625076" y="1668414"/>
                  </a:cubicBezTo>
                  <a:lnTo>
                    <a:pt x="20474" y="1668414"/>
                  </a:lnTo>
                  <a:cubicBezTo>
                    <a:pt x="9167" y="1668414"/>
                    <a:pt x="0" y="1659247"/>
                    <a:pt x="0" y="1647940"/>
                  </a:cubicBezTo>
                  <a:lnTo>
                    <a:pt x="0" y="20474"/>
                  </a:lnTo>
                  <a:cubicBezTo>
                    <a:pt x="0" y="9167"/>
                    <a:pt x="9167" y="0"/>
                    <a:pt x="20474" y="0"/>
                  </a:cubicBezTo>
                  <a:close/>
                </a:path>
              </a:pathLst>
            </a:custGeom>
            <a:solidFill>
              <a:srgbClr val="5869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645551" cy="1735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0297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244336" y="2729828"/>
            <a:ext cx="1936372" cy="1846815"/>
          </a:xfrm>
          <a:custGeom>
            <a:avLst/>
            <a:gdLst/>
            <a:ahLst/>
            <a:cxnLst/>
            <a:rect l="l" t="t" r="r" b="b"/>
            <a:pathLst>
              <a:path w="1936372" h="1846815">
                <a:moveTo>
                  <a:pt x="0" y="0"/>
                </a:moveTo>
                <a:lnTo>
                  <a:pt x="1936372" y="0"/>
                </a:lnTo>
                <a:lnTo>
                  <a:pt x="1936372" y="1846815"/>
                </a:lnTo>
                <a:lnTo>
                  <a:pt x="0" y="18468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028700" y="5143500"/>
            <a:ext cx="2034155" cy="2003643"/>
          </a:xfrm>
          <a:custGeom>
            <a:avLst/>
            <a:gdLst/>
            <a:ahLst/>
            <a:cxnLst/>
            <a:rect l="l" t="t" r="r" b="b"/>
            <a:pathLst>
              <a:path w="2034155" h="2003643">
                <a:moveTo>
                  <a:pt x="0" y="0"/>
                </a:moveTo>
                <a:lnTo>
                  <a:pt x="2034155" y="0"/>
                </a:lnTo>
                <a:lnTo>
                  <a:pt x="2034155" y="2003643"/>
                </a:lnTo>
                <a:lnTo>
                  <a:pt x="0" y="20036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882460" y="7480518"/>
            <a:ext cx="2298248" cy="2275266"/>
          </a:xfrm>
          <a:custGeom>
            <a:avLst/>
            <a:gdLst/>
            <a:ahLst/>
            <a:cxnLst/>
            <a:rect l="l" t="t" r="r" b="b"/>
            <a:pathLst>
              <a:path w="2298248" h="2275266">
                <a:moveTo>
                  <a:pt x="0" y="0"/>
                </a:moveTo>
                <a:lnTo>
                  <a:pt x="2298248" y="0"/>
                </a:lnTo>
                <a:lnTo>
                  <a:pt x="2298248" y="2275265"/>
                </a:lnTo>
                <a:lnTo>
                  <a:pt x="0" y="22752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244336" y="481012"/>
            <a:ext cx="6908422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Objectives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408874" y="2672678"/>
            <a:ext cx="5409581" cy="7415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Customer Personas:</a:t>
            </a:r>
            <a:r>
              <a:rPr lang="en-US" sz="28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Who are the main customer groups? (e.g., frequent buyers, occasional users, and inactive customers)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Customer Profiling: </a:t>
            </a:r>
            <a:r>
              <a:rPr lang="en-US" sz="28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What are their demographics and behaviors? (e.g., age, income level, spending patterns)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Churn Prediction: </a:t>
            </a:r>
            <a:r>
              <a:rPr lang="en-US" sz="28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Why do customers stop using the product? (e.g., lack of engagement, high prices, better alternatives)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237628"/>
            <a:ext cx="18288000" cy="6846321"/>
            <a:chOff x="0" y="0"/>
            <a:chExt cx="5040391" cy="18869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40391" cy="1886927"/>
            </a:xfrm>
            <a:custGeom>
              <a:avLst/>
              <a:gdLst/>
              <a:ahLst/>
              <a:cxnLst/>
              <a:rect l="l" t="t" r="r" b="b"/>
              <a:pathLst>
                <a:path w="5040391" h="1886927">
                  <a:moveTo>
                    <a:pt x="0" y="0"/>
                  </a:moveTo>
                  <a:lnTo>
                    <a:pt x="5040391" y="0"/>
                  </a:lnTo>
                  <a:lnTo>
                    <a:pt x="5040391" y="1886927"/>
                  </a:lnTo>
                  <a:lnTo>
                    <a:pt x="0" y="1886927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5040391" cy="1896453"/>
            </a:xfrm>
            <a:prstGeom prst="rect">
              <a:avLst/>
            </a:prstGeom>
          </p:spPr>
          <p:txBody>
            <a:bodyPr lIns="51613" tIns="51613" rIns="51613" bIns="51613" rtlCol="0" anchor="ctr"/>
            <a:lstStyle/>
            <a:p>
              <a:pPr algn="ctr">
                <a:lnSpc>
                  <a:spcPts val="99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01300" y="0"/>
            <a:ext cx="8934746" cy="11303377"/>
            <a:chOff x="0" y="0"/>
            <a:chExt cx="620328" cy="7847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0328" cy="784779"/>
            </a:xfrm>
            <a:custGeom>
              <a:avLst/>
              <a:gdLst/>
              <a:ahLst/>
              <a:cxnLst/>
              <a:rect l="l" t="t" r="r" b="b"/>
              <a:pathLst>
                <a:path w="620328" h="784779">
                  <a:moveTo>
                    <a:pt x="0" y="0"/>
                  </a:moveTo>
                  <a:lnTo>
                    <a:pt x="620328" y="0"/>
                  </a:lnTo>
                  <a:lnTo>
                    <a:pt x="620328" y="784779"/>
                  </a:lnTo>
                  <a:lnTo>
                    <a:pt x="0" y="784779"/>
                  </a:lnTo>
                  <a:close/>
                </a:path>
              </a:pathLst>
            </a:custGeom>
            <a:solidFill>
              <a:srgbClr val="C7D1E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620328" cy="803829"/>
            </a:xfrm>
            <a:prstGeom prst="rect">
              <a:avLst/>
            </a:prstGeom>
          </p:spPr>
          <p:txBody>
            <a:bodyPr lIns="51613" tIns="51613" rIns="51613" bIns="51613" rtlCol="0" anchor="ctr"/>
            <a:lstStyle/>
            <a:p>
              <a:pPr algn="ctr">
                <a:lnSpc>
                  <a:spcPts val="99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63650" y="3707387"/>
            <a:ext cx="1418566" cy="5875551"/>
            <a:chOff x="0" y="0"/>
            <a:chExt cx="390974" cy="161937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0974" cy="1619372"/>
            </a:xfrm>
            <a:custGeom>
              <a:avLst/>
              <a:gdLst/>
              <a:ahLst/>
              <a:cxnLst/>
              <a:rect l="l" t="t" r="r" b="b"/>
              <a:pathLst>
                <a:path w="390974" h="1619372">
                  <a:moveTo>
                    <a:pt x="195487" y="0"/>
                  </a:moveTo>
                  <a:lnTo>
                    <a:pt x="195487" y="0"/>
                  </a:lnTo>
                  <a:cubicBezTo>
                    <a:pt x="247333" y="0"/>
                    <a:pt x="297056" y="20596"/>
                    <a:pt x="333717" y="57257"/>
                  </a:cubicBezTo>
                  <a:cubicBezTo>
                    <a:pt x="370378" y="93918"/>
                    <a:pt x="390974" y="143640"/>
                    <a:pt x="390974" y="195487"/>
                  </a:cubicBezTo>
                  <a:lnTo>
                    <a:pt x="390974" y="1423885"/>
                  </a:lnTo>
                  <a:cubicBezTo>
                    <a:pt x="390974" y="1475731"/>
                    <a:pt x="370378" y="1525454"/>
                    <a:pt x="333717" y="1562115"/>
                  </a:cubicBezTo>
                  <a:cubicBezTo>
                    <a:pt x="297056" y="1598776"/>
                    <a:pt x="247333" y="1619372"/>
                    <a:pt x="195487" y="1619372"/>
                  </a:cubicBezTo>
                  <a:lnTo>
                    <a:pt x="195487" y="1619372"/>
                  </a:lnTo>
                  <a:cubicBezTo>
                    <a:pt x="143640" y="1619372"/>
                    <a:pt x="93918" y="1598776"/>
                    <a:pt x="57257" y="1562115"/>
                  </a:cubicBezTo>
                  <a:cubicBezTo>
                    <a:pt x="20596" y="1525454"/>
                    <a:pt x="0" y="1475731"/>
                    <a:pt x="0" y="1423885"/>
                  </a:cubicBezTo>
                  <a:lnTo>
                    <a:pt x="0" y="195487"/>
                  </a:lnTo>
                  <a:cubicBezTo>
                    <a:pt x="0" y="143640"/>
                    <a:pt x="20596" y="93918"/>
                    <a:pt x="57257" y="57257"/>
                  </a:cubicBezTo>
                  <a:cubicBezTo>
                    <a:pt x="93918" y="20596"/>
                    <a:pt x="143640" y="0"/>
                    <a:pt x="195487" y="0"/>
                  </a:cubicBezTo>
                  <a:close/>
                </a:path>
              </a:pathLst>
            </a:custGeom>
            <a:solidFill>
              <a:srgbClr val="5869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90974" cy="1638422"/>
            </a:xfrm>
            <a:prstGeom prst="rect">
              <a:avLst/>
            </a:prstGeom>
          </p:spPr>
          <p:txBody>
            <a:bodyPr lIns="51613" tIns="51613" rIns="51613" bIns="51613" rtlCol="0" anchor="ctr"/>
            <a:lstStyle/>
            <a:p>
              <a:pPr algn="ctr">
                <a:lnSpc>
                  <a:spcPts val="995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90978" y="4164870"/>
            <a:ext cx="6615938" cy="4316899"/>
          </a:xfrm>
          <a:custGeom>
            <a:avLst/>
            <a:gdLst/>
            <a:ahLst/>
            <a:cxnLst/>
            <a:rect l="l" t="t" r="r" b="b"/>
            <a:pathLst>
              <a:path w="6615938" h="4316899">
                <a:moveTo>
                  <a:pt x="0" y="0"/>
                </a:moveTo>
                <a:lnTo>
                  <a:pt x="6615938" y="0"/>
                </a:lnTo>
                <a:lnTo>
                  <a:pt x="6615938" y="4316900"/>
                </a:lnTo>
                <a:lnTo>
                  <a:pt x="0" y="4316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8153127" y="4375920"/>
            <a:ext cx="1239613" cy="774758"/>
          </a:xfrm>
          <a:custGeom>
            <a:avLst/>
            <a:gdLst/>
            <a:ahLst/>
            <a:cxnLst/>
            <a:rect l="l" t="t" r="r" b="b"/>
            <a:pathLst>
              <a:path w="1239613" h="774758">
                <a:moveTo>
                  <a:pt x="0" y="0"/>
                </a:moveTo>
                <a:lnTo>
                  <a:pt x="1239613" y="0"/>
                </a:lnTo>
                <a:lnTo>
                  <a:pt x="1239613" y="774758"/>
                </a:lnTo>
                <a:lnTo>
                  <a:pt x="0" y="7747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8120024" y="5651689"/>
            <a:ext cx="1305817" cy="873711"/>
          </a:xfrm>
          <a:custGeom>
            <a:avLst/>
            <a:gdLst/>
            <a:ahLst/>
            <a:cxnLst/>
            <a:rect l="l" t="t" r="r" b="b"/>
            <a:pathLst>
              <a:path w="1305817" h="873711">
                <a:moveTo>
                  <a:pt x="0" y="0"/>
                </a:moveTo>
                <a:lnTo>
                  <a:pt x="1305818" y="0"/>
                </a:lnTo>
                <a:lnTo>
                  <a:pt x="1305818" y="873710"/>
                </a:lnTo>
                <a:lnTo>
                  <a:pt x="0" y="8737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8153127" y="6752579"/>
            <a:ext cx="1217067" cy="1214024"/>
          </a:xfrm>
          <a:custGeom>
            <a:avLst/>
            <a:gdLst/>
            <a:ahLst/>
            <a:cxnLst/>
            <a:rect l="l" t="t" r="r" b="b"/>
            <a:pathLst>
              <a:path w="1217067" h="1214024">
                <a:moveTo>
                  <a:pt x="0" y="0"/>
                </a:moveTo>
                <a:lnTo>
                  <a:pt x="1217066" y="0"/>
                </a:lnTo>
                <a:lnTo>
                  <a:pt x="1217066" y="1214024"/>
                </a:lnTo>
                <a:lnTo>
                  <a:pt x="0" y="12140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8400339" y="8232903"/>
            <a:ext cx="722642" cy="1101168"/>
          </a:xfrm>
          <a:custGeom>
            <a:avLst/>
            <a:gdLst/>
            <a:ahLst/>
            <a:cxnLst/>
            <a:rect l="l" t="t" r="r" b="b"/>
            <a:pathLst>
              <a:path w="722642" h="1101168">
                <a:moveTo>
                  <a:pt x="0" y="0"/>
                </a:moveTo>
                <a:lnTo>
                  <a:pt x="722642" y="0"/>
                </a:lnTo>
                <a:lnTo>
                  <a:pt x="722642" y="1101168"/>
                </a:lnTo>
                <a:lnTo>
                  <a:pt x="0" y="110116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405903" y="1562164"/>
            <a:ext cx="10005832" cy="1484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8"/>
              </a:lnSpc>
            </a:pPr>
            <a:r>
              <a:rPr lang="en-US" sz="10212" b="1" spc="-132">
                <a:solidFill>
                  <a:srgbClr val="000000"/>
                </a:solidFill>
                <a:latin typeface="Lato 1 Bold"/>
                <a:ea typeface="Lato 1 Bold"/>
                <a:cs typeface="Lato 1 Bold"/>
                <a:sym typeface="Lato 1 Bold"/>
              </a:rPr>
              <a:t>Player Profile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035155" y="6245067"/>
            <a:ext cx="6538307" cy="553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spc="-49">
                <a:solidFill>
                  <a:srgbClr val="000000"/>
                </a:solidFill>
                <a:latin typeface="Sarabun Light"/>
                <a:ea typeface="Sarabun Light"/>
                <a:cs typeface="Sarabun Light"/>
                <a:sym typeface="Sarabun Light"/>
              </a:rPr>
              <a:t>€3.99 (on average)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35155" y="5680264"/>
            <a:ext cx="2753159" cy="553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b="1" spc="-4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Spends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035155" y="4896851"/>
            <a:ext cx="5718221" cy="553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spc="-49">
                <a:solidFill>
                  <a:srgbClr val="000000"/>
                </a:solidFill>
                <a:latin typeface="Sarabun Light"/>
                <a:ea typeface="Sarabun Light"/>
                <a:cs typeface="Sarabun Light"/>
                <a:sym typeface="Sarabun Light"/>
              </a:rPr>
              <a:t>7 times per summer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035155" y="4328981"/>
            <a:ext cx="2753159" cy="553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b="1" spc="-4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Plays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034666" y="7214805"/>
            <a:ext cx="7423938" cy="553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spc="-49">
                <a:solidFill>
                  <a:srgbClr val="000000"/>
                </a:solidFill>
                <a:latin typeface="Sarabun Light"/>
                <a:ea typeface="Sarabun Light"/>
                <a:cs typeface="Sarabun Light"/>
                <a:sym typeface="Sarabun Light"/>
              </a:rPr>
              <a:t>Enjoys </a:t>
            </a:r>
            <a:r>
              <a:rPr lang="en-US" sz="3822" b="1" spc="-4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social aspects</a:t>
            </a:r>
            <a:r>
              <a:rPr lang="en-US" sz="3822" spc="-49">
                <a:solidFill>
                  <a:srgbClr val="000000"/>
                </a:solidFill>
                <a:latin typeface="Sarabun Light"/>
                <a:ea typeface="Sarabun Light"/>
                <a:cs typeface="Sarabun Light"/>
                <a:sym typeface="Sarabun Light"/>
              </a:rPr>
              <a:t> of the game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482216" y="1562164"/>
            <a:ext cx="7628671" cy="1484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8"/>
              </a:lnSpc>
            </a:pPr>
            <a:r>
              <a:rPr lang="en-US" sz="10212" spc="-132">
                <a:solidFill>
                  <a:srgbClr val="000000"/>
                </a:solidFill>
                <a:latin typeface="Lato 1"/>
                <a:ea typeface="Lato 1"/>
                <a:cs typeface="Lato 1"/>
                <a:sym typeface="Lato 1"/>
              </a:rPr>
              <a:t>Summary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035155" y="8520746"/>
            <a:ext cx="6707739" cy="1096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1"/>
              </a:lnSpc>
            </a:pPr>
            <a:r>
              <a:rPr lang="en-US" sz="3822" b="1" spc="-4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28 years</a:t>
            </a:r>
            <a:r>
              <a:rPr lang="en-US" sz="3822" spc="-49">
                <a:solidFill>
                  <a:srgbClr val="000000"/>
                </a:solidFill>
                <a:latin typeface="Sarabun Light"/>
                <a:ea typeface="Sarabun Light"/>
                <a:cs typeface="Sarabun Light"/>
                <a:sym typeface="Sarabun Light"/>
              </a:rPr>
              <a:t> old, </a:t>
            </a:r>
            <a:r>
              <a:rPr lang="en-US" sz="3822" b="1" spc="-49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low-income</a:t>
            </a:r>
            <a:r>
              <a:rPr lang="en-US" sz="3822" spc="-4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male</a:t>
            </a:r>
          </a:p>
          <a:p>
            <a:pPr algn="l">
              <a:lnSpc>
                <a:spcPts val="4281"/>
              </a:lnSpc>
            </a:pPr>
            <a:endParaRPr lang="en-US" sz="3822" spc="-4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0019" y="0"/>
            <a:ext cx="10699192" cy="10587038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549173" y="3857625"/>
            <a:ext cx="754594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16422" y="1503718"/>
            <a:ext cx="10332752" cy="8140956"/>
          </a:xfrm>
          <a:custGeom>
            <a:avLst/>
            <a:gdLst/>
            <a:ahLst/>
            <a:cxnLst/>
            <a:rect l="l" t="t" r="r" b="b"/>
            <a:pathLst>
              <a:path w="10332752" h="8140956">
                <a:moveTo>
                  <a:pt x="0" y="0"/>
                </a:moveTo>
                <a:lnTo>
                  <a:pt x="10332751" y="0"/>
                </a:lnTo>
                <a:lnTo>
                  <a:pt x="10332751" y="8140956"/>
                </a:lnTo>
                <a:lnTo>
                  <a:pt x="0" y="8140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761744" y="4086225"/>
            <a:ext cx="7526256" cy="639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Key Insights: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Catcher: </a:t>
            </a: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Demonstrates moderate engagement with balanced gameplay metrics.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Miscellaneous: </a:t>
            </a: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Exhibits low visit frequency and minimal spending, reflecting infrequent gameplay.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Social Raider: Generate</a:t>
            </a: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 the highest spending and accumulates the most experience points.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Walker: </a:t>
            </a: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Engages with the longest play duration and most frequent sessions, showcasing consistent activity.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61744" y="228600"/>
            <a:ext cx="7333375" cy="449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3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Understanding Customer Engagement</a:t>
            </a:r>
          </a:p>
          <a:p>
            <a:pPr marL="0" lvl="0" indent="0" algn="l">
              <a:lnSpc>
                <a:spcPts val="8879"/>
              </a:lnSpc>
              <a:spcBef>
                <a:spcPct val="0"/>
              </a:spcBef>
            </a:pPr>
            <a:endParaRPr lang="en-US" sz="7399" b="1">
              <a:solidFill>
                <a:srgbClr val="FFFFFF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859631"/>
            <a:ext cx="16230600" cy="0"/>
          </a:xfrm>
          <a:prstGeom prst="line">
            <a:avLst/>
          </a:prstGeom>
          <a:ln w="19050" cap="flat">
            <a:solidFill>
              <a:srgbClr val="58699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510288" y="9879834"/>
            <a:ext cx="5399268" cy="477945"/>
            <a:chOff x="0" y="0"/>
            <a:chExt cx="3752725" cy="3321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58699F"/>
            </a:solid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704128" y="3017153"/>
          <a:ext cx="11172491" cy="7187875"/>
        </p:xfrm>
        <a:graphic>
          <a:graphicData uri="http://schemas.openxmlformats.org/drawingml/2006/table">
            <a:tbl>
              <a:tblPr/>
              <a:tblGrid>
                <a:gridCol w="496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2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977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4493">
                <a:tc gridSpan="2"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Average Value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36762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Recency (Days Since Last Play)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5 Days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919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Frequency (Sessions Per Player)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7.63 Sessions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2702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Monetary Value (€ Spent)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€3.99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869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6257594" y="4865502"/>
            <a:ext cx="1559058" cy="1559058"/>
          </a:xfrm>
          <a:custGeom>
            <a:avLst/>
            <a:gdLst/>
            <a:ahLst/>
            <a:cxnLst/>
            <a:rect l="l" t="t" r="r" b="b"/>
            <a:pathLst>
              <a:path w="1559058" h="1559058">
                <a:moveTo>
                  <a:pt x="0" y="0"/>
                </a:moveTo>
                <a:lnTo>
                  <a:pt x="1559059" y="0"/>
                </a:lnTo>
                <a:lnTo>
                  <a:pt x="1559059" y="1559059"/>
                </a:lnTo>
                <a:lnTo>
                  <a:pt x="0" y="15590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164495" y="6772496"/>
            <a:ext cx="1623644" cy="1684715"/>
          </a:xfrm>
          <a:custGeom>
            <a:avLst/>
            <a:gdLst/>
            <a:ahLst/>
            <a:cxnLst/>
            <a:rect l="l" t="t" r="r" b="b"/>
            <a:pathLst>
              <a:path w="1623644" h="1684715">
                <a:moveTo>
                  <a:pt x="0" y="0"/>
                </a:moveTo>
                <a:lnTo>
                  <a:pt x="1623645" y="0"/>
                </a:lnTo>
                <a:lnTo>
                  <a:pt x="1623645" y="1684715"/>
                </a:lnTo>
                <a:lnTo>
                  <a:pt x="0" y="1684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6337182" y="8805147"/>
            <a:ext cx="1278270" cy="1278270"/>
          </a:xfrm>
          <a:custGeom>
            <a:avLst/>
            <a:gdLst/>
            <a:ahLst/>
            <a:cxnLst/>
            <a:rect l="l" t="t" r="r" b="b"/>
            <a:pathLst>
              <a:path w="1278270" h="1278270">
                <a:moveTo>
                  <a:pt x="0" y="0"/>
                </a:moveTo>
                <a:lnTo>
                  <a:pt x="1278271" y="0"/>
                </a:lnTo>
                <a:lnTo>
                  <a:pt x="1278271" y="1278270"/>
                </a:lnTo>
                <a:lnTo>
                  <a:pt x="0" y="12782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1876619" y="3700575"/>
            <a:ext cx="6529722" cy="6382842"/>
          </a:xfrm>
          <a:custGeom>
            <a:avLst/>
            <a:gdLst/>
            <a:ahLst/>
            <a:cxnLst/>
            <a:rect l="l" t="t" r="r" b="b"/>
            <a:pathLst>
              <a:path w="6529722" h="6382842">
                <a:moveTo>
                  <a:pt x="0" y="0"/>
                </a:moveTo>
                <a:lnTo>
                  <a:pt x="6529721" y="0"/>
                </a:lnTo>
                <a:lnTo>
                  <a:pt x="6529721" y="6382842"/>
                </a:lnTo>
                <a:lnTo>
                  <a:pt x="0" y="63828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6512" r="-1651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028700" y="1488031"/>
            <a:ext cx="10523347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r>
              <a:rPr lang="en-US" sz="7200" b="1">
                <a:solidFill>
                  <a:srgbClr val="000000"/>
                </a:solidFill>
                <a:latin typeface="Lato 2 Bold"/>
                <a:ea typeface="Lato 2 Bold"/>
                <a:cs typeface="Lato 2 Bold"/>
                <a:sym typeface="Lato 2 Bold"/>
              </a:rPr>
              <a:t>RFM Metrics Overview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859631"/>
            <a:ext cx="16230600" cy="0"/>
          </a:xfrm>
          <a:prstGeom prst="line">
            <a:avLst/>
          </a:prstGeom>
          <a:ln w="19050" cap="flat">
            <a:solidFill>
              <a:srgbClr val="58699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510288" y="9879834"/>
            <a:ext cx="5399268" cy="477945"/>
            <a:chOff x="0" y="0"/>
            <a:chExt cx="3752725" cy="3321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58699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7205682"/>
            <a:ext cx="3553449" cy="3553449"/>
          </a:xfrm>
          <a:custGeom>
            <a:avLst/>
            <a:gdLst/>
            <a:ahLst/>
            <a:cxnLst/>
            <a:rect l="l" t="t" r="r" b="b"/>
            <a:pathLst>
              <a:path w="3553449" h="3553449">
                <a:moveTo>
                  <a:pt x="0" y="0"/>
                </a:moveTo>
                <a:lnTo>
                  <a:pt x="3553449" y="0"/>
                </a:lnTo>
                <a:lnTo>
                  <a:pt x="3553449" y="3553449"/>
                </a:lnTo>
                <a:lnTo>
                  <a:pt x="0" y="355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026154" y="8270648"/>
            <a:ext cx="2530695" cy="1423516"/>
          </a:xfrm>
          <a:custGeom>
            <a:avLst/>
            <a:gdLst/>
            <a:ahLst/>
            <a:cxnLst/>
            <a:rect l="l" t="t" r="r" b="b"/>
            <a:pathLst>
              <a:path w="2530695" h="1423516">
                <a:moveTo>
                  <a:pt x="0" y="0"/>
                </a:moveTo>
                <a:lnTo>
                  <a:pt x="2530695" y="0"/>
                </a:lnTo>
                <a:lnTo>
                  <a:pt x="2530695" y="1423516"/>
                </a:lnTo>
                <a:lnTo>
                  <a:pt x="0" y="1423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209718" y="8270648"/>
            <a:ext cx="3150364" cy="1296150"/>
          </a:xfrm>
          <a:custGeom>
            <a:avLst/>
            <a:gdLst/>
            <a:ahLst/>
            <a:cxnLst/>
            <a:rect l="l" t="t" r="r" b="b"/>
            <a:pathLst>
              <a:path w="3150364" h="1296150">
                <a:moveTo>
                  <a:pt x="0" y="0"/>
                </a:moveTo>
                <a:lnTo>
                  <a:pt x="3150364" y="0"/>
                </a:lnTo>
                <a:lnTo>
                  <a:pt x="3150364" y="1296150"/>
                </a:lnTo>
                <a:lnTo>
                  <a:pt x="0" y="1296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988857" y="3131279"/>
            <a:ext cx="6495957" cy="6495957"/>
          </a:xfrm>
          <a:custGeom>
            <a:avLst/>
            <a:gdLst/>
            <a:ahLst/>
            <a:cxnLst/>
            <a:rect l="l" t="t" r="r" b="b"/>
            <a:pathLst>
              <a:path w="6495957" h="6495957">
                <a:moveTo>
                  <a:pt x="0" y="0"/>
                </a:moveTo>
                <a:lnTo>
                  <a:pt x="6495957" y="0"/>
                </a:lnTo>
                <a:lnTo>
                  <a:pt x="6495957" y="6495957"/>
                </a:lnTo>
                <a:lnTo>
                  <a:pt x="0" y="64959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414450"/>
            <a:ext cx="11481588" cy="328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000000"/>
                </a:solidFill>
                <a:latin typeface="Lato 2 Bold"/>
                <a:ea typeface="Lato 2 Bold"/>
                <a:cs typeface="Lato 2 Bold"/>
                <a:sym typeface="Lato 2 Bold"/>
              </a:rPr>
              <a:t>Customer Lifetime Value </a:t>
            </a:r>
          </a:p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000000"/>
                </a:solidFill>
                <a:latin typeface="Lato 2 Bold"/>
                <a:ea typeface="Lato 2 Bold"/>
                <a:cs typeface="Lato 2 Bold"/>
                <a:sym typeface="Lato 2 Bold"/>
              </a:rPr>
              <a:t>(CLV) Calculation</a:t>
            </a:r>
          </a:p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endParaRPr lang="en-US" sz="7200" b="1">
              <a:solidFill>
                <a:srgbClr val="000000"/>
              </a:solidFill>
              <a:latin typeface="Lato 2 Bold"/>
              <a:ea typeface="Lato 2 Bold"/>
              <a:cs typeface="Lato 2 Bold"/>
              <a:sym typeface="Lato 2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81324" y="3112229"/>
            <a:ext cx="9627390" cy="5557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2615" b="1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Metrics Used:</a:t>
            </a:r>
          </a:p>
          <a:p>
            <a:pPr marL="564631" lvl="1" indent="-282315" algn="l">
              <a:lnSpc>
                <a:spcPts val="3399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Calculated CLV using monetary value, WACC (Weighted Average Cost of Capital), retention rates, and 3 periods.</a:t>
            </a:r>
          </a:p>
          <a:p>
            <a:pPr marL="564631" lvl="1" indent="-282315" algn="l">
              <a:lnSpc>
                <a:spcPts val="3399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Initial calculation applied a blanket 90% retention rate based on a comparison of summer and fall playerbases.</a:t>
            </a:r>
          </a:p>
          <a:p>
            <a:pPr marL="564631" lvl="1" indent="-282315" algn="l">
              <a:lnSpc>
                <a:spcPts val="3399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Follow-up calculation used individual retention rates derived from player churn analysis.</a:t>
            </a:r>
          </a:p>
          <a:p>
            <a:pPr algn="l">
              <a:lnSpc>
                <a:spcPts val="3399"/>
              </a:lnSpc>
            </a:pPr>
            <a:r>
              <a:rPr lang="en-US" sz="2615" b="1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Industry Standard WACCs:</a:t>
            </a: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EA Inc: 8.5%, VNintendo: 7.8%, Tencent: 8.3%</a:t>
            </a:r>
          </a:p>
          <a:p>
            <a:pPr algn="l">
              <a:lnSpc>
                <a:spcPts val="3399"/>
              </a:lnSpc>
            </a:pPr>
            <a:r>
              <a:rPr lang="en-US" sz="2615" b="1">
                <a:solidFill>
                  <a:srgbClr val="000000"/>
                </a:solidFill>
                <a:latin typeface="Sarabun Bold"/>
                <a:ea typeface="Sarabun Bold"/>
                <a:cs typeface="Sarabun Bold"/>
                <a:sym typeface="Sarabun Bold"/>
              </a:rPr>
              <a:t>Results:</a:t>
            </a:r>
          </a:p>
          <a:p>
            <a:pPr marL="564631" lvl="1" indent="-282315" algn="l">
              <a:lnSpc>
                <a:spcPts val="3399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€568,058.87 – Using the 90% blanket retention rate</a:t>
            </a:r>
          </a:p>
          <a:p>
            <a:pPr marL="564631" lvl="1" indent="-282315" algn="l">
              <a:lnSpc>
                <a:spcPts val="3399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€402,526.11 – Using individual retention rates</a:t>
            </a:r>
          </a:p>
          <a:p>
            <a:pPr algn="l">
              <a:lnSpc>
                <a:spcPts val="3399"/>
              </a:lnSpc>
            </a:pPr>
            <a:endParaRPr lang="en-US" sz="2615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58619" y="0"/>
            <a:ext cx="9629381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4132851"/>
            <a:ext cx="6407944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9879834"/>
            <a:ext cx="4599695" cy="407166"/>
            <a:chOff x="0" y="0"/>
            <a:chExt cx="3752725" cy="3321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52726" cy="332192"/>
            </a:xfrm>
            <a:custGeom>
              <a:avLst/>
              <a:gdLst/>
              <a:ahLst/>
              <a:cxnLst/>
              <a:rect l="l" t="t" r="r" b="b"/>
              <a:pathLst>
                <a:path w="3752726" h="332192">
                  <a:moveTo>
                    <a:pt x="0" y="0"/>
                  </a:moveTo>
                  <a:lnTo>
                    <a:pt x="3752726" y="0"/>
                  </a:lnTo>
                  <a:lnTo>
                    <a:pt x="3752726" y="332192"/>
                  </a:lnTo>
                  <a:lnTo>
                    <a:pt x="0" y="3321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8658619" y="2659771"/>
            <a:ext cx="9629381" cy="6386834"/>
          </a:xfrm>
          <a:custGeom>
            <a:avLst/>
            <a:gdLst/>
            <a:ahLst/>
            <a:cxnLst/>
            <a:rect l="l" t="t" r="r" b="b"/>
            <a:pathLst>
              <a:path w="9629381" h="6386834">
                <a:moveTo>
                  <a:pt x="0" y="0"/>
                </a:moveTo>
                <a:lnTo>
                  <a:pt x="9629381" y="0"/>
                </a:lnTo>
                <a:lnTo>
                  <a:pt x="9629381" y="6386834"/>
                </a:lnTo>
                <a:lnTo>
                  <a:pt x="0" y="6386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43319" y="4733962"/>
            <a:ext cx="8115300" cy="409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Definition: </a:t>
            </a: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Lifecycle grids help analyze player behavior based on recency, frequency, and spending patterns.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Goal:</a:t>
            </a: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Identify which player segments contribute the most to Pokémon Go’s revenue and how Niantic can improve engagement.</a:t>
            </a:r>
          </a:p>
          <a:p>
            <a:pPr algn="l">
              <a:lnSpc>
                <a:spcPts val="3249"/>
              </a:lnSpc>
            </a:pPr>
            <a:endParaRPr lang="en-US" sz="24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3249"/>
              </a:lnSpc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Data Used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Summer play session data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Summer financial transactions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Player data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637301"/>
            <a:ext cx="6407944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Lifecycle Grid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0019" y="0"/>
            <a:ext cx="10699192" cy="10587038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549173" y="3857625"/>
            <a:ext cx="754594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1126892"/>
            <a:ext cx="10549173" cy="7834766"/>
          </a:xfrm>
          <a:custGeom>
            <a:avLst/>
            <a:gdLst/>
            <a:ahLst/>
            <a:cxnLst/>
            <a:rect l="l" t="t" r="r" b="b"/>
            <a:pathLst>
              <a:path w="10549173" h="7834766">
                <a:moveTo>
                  <a:pt x="0" y="0"/>
                </a:moveTo>
                <a:lnTo>
                  <a:pt x="10549173" y="0"/>
                </a:lnTo>
                <a:lnTo>
                  <a:pt x="10549173" y="7834766"/>
                </a:lnTo>
                <a:lnTo>
                  <a:pt x="0" y="7834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761744" y="4086225"/>
            <a:ext cx="7526256" cy="639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Key Insights: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 u="sng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Social Raiders</a:t>
            </a: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(Customer Type 2) generate the most revenue.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Players who engaged in the last 5-15 days have higher monetary value.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Retention Strategy: Create exclusive rewards and events for Social Raiders to increase spending.</a:t>
            </a:r>
          </a:p>
          <a:p>
            <a:pPr algn="l">
              <a:lnSpc>
                <a:spcPts val="3639"/>
              </a:lnSpc>
            </a:pPr>
            <a:r>
              <a:rPr lang="en-US" sz="2799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Key Data Points:</a:t>
            </a:r>
          </a:p>
          <a:p>
            <a:pPr marL="604518" lvl="1" indent="-302259" algn="l">
              <a:lnSpc>
                <a:spcPts val="363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Groups 1, 3, and 4 have lower spending levels.</a:t>
            </a:r>
          </a:p>
          <a:p>
            <a:pPr marL="604519" lvl="1" indent="-302260" algn="l">
              <a:lnSpc>
                <a:spcPts val="363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Revenue peaks at the 5-15 day recency range.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61744" y="228600"/>
            <a:ext cx="7333375" cy="337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79"/>
              </a:lnSpc>
              <a:spcBef>
                <a:spcPct val="0"/>
              </a:spcBef>
            </a:pPr>
            <a:r>
              <a:rPr lang="en-US" sz="7399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Lifecycle Grid by Customer Type (Monetary Value)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859631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638176" y="3349822"/>
            <a:ext cx="12036830" cy="7091152"/>
          </a:xfrm>
          <a:custGeom>
            <a:avLst/>
            <a:gdLst/>
            <a:ahLst/>
            <a:cxnLst/>
            <a:rect l="l" t="t" r="r" b="b"/>
            <a:pathLst>
              <a:path w="12036830" h="7091152">
                <a:moveTo>
                  <a:pt x="0" y="0"/>
                </a:moveTo>
                <a:lnTo>
                  <a:pt x="12036829" y="0"/>
                </a:lnTo>
                <a:lnTo>
                  <a:pt x="12036829" y="7091152"/>
                </a:lnTo>
                <a:lnTo>
                  <a:pt x="0" y="7091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9" r="-1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678406"/>
            <a:ext cx="15558187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r>
              <a:rPr lang="en-US" sz="7200" b="1">
                <a:solidFill>
                  <a:srgbClr val="FFFFFF"/>
                </a:solidFill>
                <a:latin typeface="Lato 2 Bold"/>
                <a:ea typeface="Lato 2 Bold"/>
                <a:cs typeface="Lato 2 Bold"/>
                <a:sym typeface="Lato 2 Bold"/>
              </a:rPr>
              <a:t>Lifecycle Grid by Spending Category (Monetary Value)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321247"/>
            <a:ext cx="5451447" cy="695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Key Insights: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Most revenue comes from frequent, small purchases, not large one-time payments.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Players within 5-15 days of activity tend to spend the most.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Marketing Focus: Encourage low-tier buyers to make repeat purchases by offering bundles, discounts, or time-sensitive promotions.</a:t>
            </a:r>
          </a:p>
          <a:p>
            <a:pPr algn="l">
              <a:lnSpc>
                <a:spcPts val="3249"/>
              </a:lnSpc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Key Data Points:</a:t>
            </a:r>
          </a:p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VL (Very Low) and L (Low) spending categories dominate.</a:t>
            </a:r>
          </a:p>
          <a:p>
            <a:pPr marL="539750" lvl="1" indent="-269875" algn="l">
              <a:lnSpc>
                <a:spcPts val="325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Players with high spending habits (H, VH) are fewer but still relevant.</a:t>
            </a:r>
          </a:p>
          <a:p>
            <a:pPr algn="l">
              <a:lnSpc>
                <a:spcPts val="3249"/>
              </a:lnSpc>
            </a:pPr>
            <a:endParaRPr lang="en-US" sz="2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896</Words>
  <Application>Microsoft Office PowerPoint</Application>
  <PresentationFormat>Custom</PresentationFormat>
  <Paragraphs>121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Canva Sans</vt:lpstr>
      <vt:lpstr>Sarabun</vt:lpstr>
      <vt:lpstr>Arial</vt:lpstr>
      <vt:lpstr>Lato 2 Bold</vt:lpstr>
      <vt:lpstr>Sarabun Light</vt:lpstr>
      <vt:lpstr>Calibri</vt:lpstr>
      <vt:lpstr>Sarabun Bold</vt:lpstr>
      <vt:lpstr>Lato 1</vt:lpstr>
      <vt:lpstr>Lato 1 Bold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Presentation Template Financial Reports</dc:title>
  <dc:creator>Christos Goritsas</dc:creator>
  <cp:lastModifiedBy>GKORITSAS Christos</cp:lastModifiedBy>
  <cp:revision>1</cp:revision>
  <dcterms:created xsi:type="dcterms:W3CDTF">2006-08-16T00:00:00Z</dcterms:created>
  <dcterms:modified xsi:type="dcterms:W3CDTF">2025-04-13T19:22:43Z</dcterms:modified>
  <dc:identifier>DAGfYftaVB8</dc:identifier>
</cp:coreProperties>
</file>

<file path=docProps/thumbnail.jpeg>
</file>